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4"/>
  </p:sldMasterIdLst>
  <p:sldIdLst>
    <p:sldId id="258" r:id="rId5"/>
    <p:sldId id="259" r:id="rId6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3ED"/>
    <a:srgbClr val="CCFFFF"/>
    <a:srgbClr val="CCFF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2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EFA6-C156-4DB4-B1A9-E636159FB2A2}" type="datetimeFigureOut">
              <a:rPr lang="en-AU" smtClean="0"/>
              <a:t>28/06/2024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BD86B5B-C61F-4BCE-997E-E6586FB39C17}" type="slidenum">
              <a:rPr lang="en-AU" smtClean="0"/>
              <a:t>‹#›</a:t>
            </a:fld>
            <a:endParaRPr lang="en-A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54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EFA6-C156-4DB4-B1A9-E636159FB2A2}" type="datetimeFigureOut">
              <a:rPr lang="en-AU" smtClean="0"/>
              <a:t>28/06/2024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6B5B-C61F-4BCE-997E-E6586FB39C17}" type="slidenum">
              <a:rPr lang="en-AU" smtClean="0"/>
              <a:t>‹#›</a:t>
            </a:fld>
            <a:endParaRPr lang="en-A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0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EFA6-C156-4DB4-B1A9-E636159FB2A2}" type="datetimeFigureOut">
              <a:rPr lang="en-AU" smtClean="0"/>
              <a:t>28/06/2024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6B5B-C61F-4BCE-997E-E6586FB39C17}" type="slidenum">
              <a:rPr lang="en-AU" smtClean="0"/>
              <a:t>‹#›</a:t>
            </a:fld>
            <a:endParaRPr lang="en-A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833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EFA6-C156-4DB4-B1A9-E636159FB2A2}" type="datetimeFigureOut">
              <a:rPr lang="en-AU" smtClean="0"/>
              <a:t>28/06/2024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6B5B-C61F-4BCE-997E-E6586FB39C17}" type="slidenum">
              <a:rPr lang="en-AU" smtClean="0"/>
              <a:t>‹#›</a:t>
            </a:fld>
            <a:endParaRPr lang="en-A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536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EFA6-C156-4DB4-B1A9-E636159FB2A2}" type="datetimeFigureOut">
              <a:rPr lang="en-AU" smtClean="0"/>
              <a:t>28/06/2024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6B5B-C61F-4BCE-997E-E6586FB39C17}" type="slidenum">
              <a:rPr lang="en-AU" smtClean="0"/>
              <a:t>‹#›</a:t>
            </a:fld>
            <a:endParaRPr lang="en-A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120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EFA6-C156-4DB4-B1A9-E636159FB2A2}" type="datetimeFigureOut">
              <a:rPr lang="en-AU" smtClean="0"/>
              <a:t>28/06/2024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6B5B-C61F-4BCE-997E-E6586FB39C17}" type="slidenum">
              <a:rPr lang="en-AU" smtClean="0"/>
              <a:t>‹#›</a:t>
            </a:fld>
            <a:endParaRPr lang="en-A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78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EFA6-C156-4DB4-B1A9-E636159FB2A2}" type="datetimeFigureOut">
              <a:rPr lang="en-AU" smtClean="0"/>
              <a:t>28/06/2024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6B5B-C61F-4BCE-997E-E6586FB39C17}" type="slidenum">
              <a:rPr lang="en-AU" smtClean="0"/>
              <a:t>‹#›</a:t>
            </a:fld>
            <a:endParaRPr lang="en-A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795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EFA6-C156-4DB4-B1A9-E636159FB2A2}" type="datetimeFigureOut">
              <a:rPr lang="en-AU" smtClean="0"/>
              <a:t>28/06/2024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6B5B-C61F-4BCE-997E-E6586FB39C17}" type="slidenum">
              <a:rPr lang="en-AU" smtClean="0"/>
              <a:t>‹#›</a:t>
            </a:fld>
            <a:endParaRPr lang="en-A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6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EFA6-C156-4DB4-B1A9-E636159FB2A2}" type="datetimeFigureOut">
              <a:rPr lang="en-AU" smtClean="0"/>
              <a:t>28/06/2024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6B5B-C61F-4BCE-997E-E6586FB39C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7330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EFA6-C156-4DB4-B1A9-E636159FB2A2}" type="datetimeFigureOut">
              <a:rPr lang="en-AU" smtClean="0"/>
              <a:t>28/06/2024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6B5B-C61F-4BCE-997E-E6586FB39C17}" type="slidenum">
              <a:rPr lang="en-AU" smtClean="0"/>
              <a:t>‹#›</a:t>
            </a:fld>
            <a:endParaRPr lang="en-A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752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2F6EFA6-C156-4DB4-B1A9-E636159FB2A2}" type="datetimeFigureOut">
              <a:rPr lang="en-AU" smtClean="0"/>
              <a:t>28/06/2024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6B5B-C61F-4BCE-997E-E6586FB39C17}" type="slidenum">
              <a:rPr lang="en-AU" smtClean="0"/>
              <a:t>‹#›</a:t>
            </a:fld>
            <a:endParaRPr lang="en-A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90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6EFA6-C156-4DB4-B1A9-E636159FB2A2}" type="datetimeFigureOut">
              <a:rPr lang="en-AU" smtClean="0"/>
              <a:t>28/06/2024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BD86B5B-C61F-4BCE-997E-E6586FB39C17}" type="slidenum">
              <a:rPr lang="en-AU" smtClean="0"/>
              <a:t>‹#›</a:t>
            </a:fld>
            <a:endParaRPr lang="en-A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27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02B14-90EA-42C6-BA10-ADC7940AB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685" y="0"/>
            <a:ext cx="9528659" cy="985410"/>
          </a:xfrm>
        </p:spPr>
        <p:txBody>
          <a:bodyPr>
            <a:noAutofit/>
          </a:bodyPr>
          <a:lstStyle/>
          <a:p>
            <a:pPr algn="ctr"/>
            <a:r>
              <a:rPr lang="en-US" cap="none" dirty="0">
                <a:solidFill>
                  <a:srgbClr val="00B050"/>
                </a:solidFill>
                <a:latin typeface="Bahnschrift SemiLight SemiConde" panose="020B0502040204020203" pitchFamily="34" charset="0"/>
                <a:cs typeface="Aldhabi" panose="020B0604020202020204" pitchFamily="2" charset="-78"/>
              </a:rPr>
              <a:t>WOODEND LIFESTYLE CARERS GROUP INC </a:t>
            </a:r>
            <a:br>
              <a:rPr lang="en-US" cap="none" dirty="0">
                <a:solidFill>
                  <a:srgbClr val="00B050"/>
                </a:solidFill>
                <a:latin typeface="Bahnschrift SemiLight SemiConde" panose="020B0502040204020203" pitchFamily="34" charset="0"/>
                <a:cs typeface="Aldhabi" panose="020B0604020202020204" pitchFamily="2" charset="-78"/>
              </a:rPr>
            </a:br>
            <a:r>
              <a:rPr lang="en-US" cap="none" dirty="0">
                <a:solidFill>
                  <a:srgbClr val="00B050"/>
                </a:solidFill>
                <a:latin typeface="Bahnschrift SemiLight SemiConde" panose="020B0502040204020203" pitchFamily="34" charset="0"/>
                <a:cs typeface="Aldhabi" panose="020B0604020202020204" pitchFamily="2" charset="-78"/>
              </a:rPr>
              <a:t>Macgregor’s Farm Steering Committee</a:t>
            </a:r>
            <a:endParaRPr lang="en-AU" cap="none" dirty="0">
              <a:solidFill>
                <a:srgbClr val="00B050"/>
              </a:solidFill>
              <a:latin typeface="Bahnschrift SemiLight SemiConde" panose="020B0502040204020203" pitchFamily="34" charset="0"/>
              <a:cs typeface="Aldhabi" panose="020B0604020202020204" pitchFamily="2" charset="-7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F1ADF2A-0002-41CC-B247-60613D89E8D2}"/>
              </a:ext>
            </a:extLst>
          </p:cNvPr>
          <p:cNvSpPr txBox="1"/>
          <p:nvPr/>
        </p:nvSpPr>
        <p:spPr>
          <a:xfrm>
            <a:off x="896813" y="2199944"/>
            <a:ext cx="1237521" cy="446276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Secretary 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Cherry Servis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86D681D-7D8E-461C-97AC-B17150792538}"/>
              </a:ext>
            </a:extLst>
          </p:cNvPr>
          <p:cNvSpPr txBox="1"/>
          <p:nvPr/>
        </p:nvSpPr>
        <p:spPr>
          <a:xfrm>
            <a:off x="10134789" y="2218786"/>
            <a:ext cx="1679982" cy="446276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President WLCG</a:t>
            </a:r>
          </a:p>
          <a:p>
            <a:pPr algn="ctr"/>
            <a:r>
              <a:rPr lang="en-US" sz="9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Lloyd Neil Pomroy</a:t>
            </a: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9BCC83B-7A26-446E-9A38-E47B7050F14E}"/>
              </a:ext>
            </a:extLst>
          </p:cNvPr>
          <p:cNvSpPr txBox="1"/>
          <p:nvPr/>
        </p:nvSpPr>
        <p:spPr>
          <a:xfrm>
            <a:off x="3831906" y="2211780"/>
            <a:ext cx="1642347" cy="446276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Financial Planning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Bob Nixon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76C156C-601D-4521-8CCB-E95F505DA362}"/>
              </a:ext>
            </a:extLst>
          </p:cNvPr>
          <p:cNvSpPr txBox="1"/>
          <p:nvPr/>
        </p:nvSpPr>
        <p:spPr>
          <a:xfrm>
            <a:off x="8775199" y="2205396"/>
            <a:ext cx="1234322" cy="446276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Health 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Dr. Caroline Lee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F859A243-A96D-4DCC-BBC6-12484CC8DD85}"/>
              </a:ext>
            </a:extLst>
          </p:cNvPr>
          <p:cNvCxnSpPr>
            <a:cxnSpLocks/>
          </p:cNvCxnSpPr>
          <p:nvPr/>
        </p:nvCxnSpPr>
        <p:spPr>
          <a:xfrm flipH="1" flipV="1">
            <a:off x="1456017" y="1831487"/>
            <a:ext cx="1" cy="346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5CD53F1E-0405-47DA-BBA5-1447B3F7C925}"/>
              </a:ext>
            </a:extLst>
          </p:cNvPr>
          <p:cNvSpPr/>
          <p:nvPr/>
        </p:nvSpPr>
        <p:spPr>
          <a:xfrm>
            <a:off x="4442072" y="1215159"/>
            <a:ext cx="1562469" cy="4359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Chairman 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Anthony Mirabelli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BBBA841-A9D2-446C-8DF3-A85758800624}"/>
              </a:ext>
            </a:extLst>
          </p:cNvPr>
          <p:cNvSpPr txBox="1"/>
          <p:nvPr/>
        </p:nvSpPr>
        <p:spPr>
          <a:xfrm>
            <a:off x="5680322" y="2218786"/>
            <a:ext cx="1313811" cy="446276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Marketing	 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Francesca Thorne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9825A397-97CF-4EC4-B4D4-B2B146EB22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773" y="82493"/>
            <a:ext cx="1317059" cy="155601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E0D41B7-BC6A-8D38-C956-3D5D21F6C231}"/>
              </a:ext>
            </a:extLst>
          </p:cNvPr>
          <p:cNvSpPr/>
          <p:nvPr/>
        </p:nvSpPr>
        <p:spPr>
          <a:xfrm>
            <a:off x="7159380" y="1174472"/>
            <a:ext cx="1575048" cy="478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Patron 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Athol Guy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03F209-D589-B9C4-8483-B7DDF3F94047}"/>
              </a:ext>
            </a:extLst>
          </p:cNvPr>
          <p:cNvSpPr txBox="1"/>
          <p:nvPr/>
        </p:nvSpPr>
        <p:spPr>
          <a:xfrm>
            <a:off x="7133631" y="2218712"/>
            <a:ext cx="1362573" cy="461665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Legal 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Anthony Mirabelli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95C8866-F02E-27D7-2F55-B6EED2CF4C8B}"/>
              </a:ext>
            </a:extLst>
          </p:cNvPr>
          <p:cNvSpPr txBox="1"/>
          <p:nvPr/>
        </p:nvSpPr>
        <p:spPr>
          <a:xfrm>
            <a:off x="2401228" y="2203397"/>
            <a:ext cx="1289139" cy="446276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Treasurer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Gary McSwain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DD5C615-5217-BA5A-E2DD-56DDDD4994C6}"/>
              </a:ext>
            </a:extLst>
          </p:cNvPr>
          <p:cNvCxnSpPr>
            <a:cxnSpLocks/>
          </p:cNvCxnSpPr>
          <p:nvPr/>
        </p:nvCxnSpPr>
        <p:spPr>
          <a:xfrm flipH="1" flipV="1">
            <a:off x="2947866" y="1839431"/>
            <a:ext cx="1" cy="346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5094679-4AA1-3BD7-9A1A-94A993A0F84D}"/>
              </a:ext>
            </a:extLst>
          </p:cNvPr>
          <p:cNvCxnSpPr>
            <a:cxnSpLocks/>
          </p:cNvCxnSpPr>
          <p:nvPr/>
        </p:nvCxnSpPr>
        <p:spPr>
          <a:xfrm flipH="1" flipV="1">
            <a:off x="4657461" y="1839431"/>
            <a:ext cx="1" cy="346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A4921E-EBB4-1B60-49D8-5788978D736A}"/>
              </a:ext>
            </a:extLst>
          </p:cNvPr>
          <p:cNvCxnSpPr>
            <a:cxnSpLocks/>
          </p:cNvCxnSpPr>
          <p:nvPr/>
        </p:nvCxnSpPr>
        <p:spPr>
          <a:xfrm flipH="1" flipV="1">
            <a:off x="6203115" y="1877220"/>
            <a:ext cx="1" cy="346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AD2DDA-0100-8A06-6BFD-6DB3FBC00CBC}"/>
              </a:ext>
            </a:extLst>
          </p:cNvPr>
          <p:cNvCxnSpPr>
            <a:cxnSpLocks/>
          </p:cNvCxnSpPr>
          <p:nvPr/>
        </p:nvCxnSpPr>
        <p:spPr>
          <a:xfrm flipV="1">
            <a:off x="7841701" y="1853938"/>
            <a:ext cx="0" cy="3647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21BA034-E250-10BD-F959-3199523C06B4}"/>
              </a:ext>
            </a:extLst>
          </p:cNvPr>
          <p:cNvCxnSpPr>
            <a:cxnSpLocks/>
          </p:cNvCxnSpPr>
          <p:nvPr/>
        </p:nvCxnSpPr>
        <p:spPr>
          <a:xfrm flipH="1" flipV="1">
            <a:off x="9446163" y="1865774"/>
            <a:ext cx="1" cy="346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B547A40-6DEE-FF75-80E5-E13053DD11C6}"/>
              </a:ext>
            </a:extLst>
          </p:cNvPr>
          <p:cNvSpPr txBox="1"/>
          <p:nvPr/>
        </p:nvSpPr>
        <p:spPr>
          <a:xfrm>
            <a:off x="1307590" y="4673844"/>
            <a:ext cx="3134482" cy="307777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www.wlcg.org.au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D90C5B-47AA-38A3-376D-7DD18AFF1600}"/>
              </a:ext>
            </a:extLst>
          </p:cNvPr>
          <p:cNvSpPr txBox="1"/>
          <p:nvPr/>
        </p:nvSpPr>
        <p:spPr>
          <a:xfrm>
            <a:off x="7920371" y="4673843"/>
            <a:ext cx="3134482" cy="307777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www.wlcg.org.au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1" descr="A logo for a charity&#10;&#10;Description automatically generated">
            <a:extLst>
              <a:ext uri="{FF2B5EF4-FFF2-40B4-BE49-F238E27FC236}">
                <a16:creationId xmlns:a16="http://schemas.microsoft.com/office/drawing/2014/main" id="{DA63D212-76A7-12AD-79BE-0158AE104F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858" y="3639493"/>
            <a:ext cx="1577275" cy="1577275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9B31008-0850-F9AB-97BA-42D64D6EC236}"/>
              </a:ext>
            </a:extLst>
          </p:cNvPr>
          <p:cNvCxnSpPr>
            <a:cxnSpLocks/>
          </p:cNvCxnSpPr>
          <p:nvPr/>
        </p:nvCxnSpPr>
        <p:spPr>
          <a:xfrm flipH="1" flipV="1">
            <a:off x="11025939" y="1853938"/>
            <a:ext cx="1" cy="346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276AF5B-8942-507A-F851-DC133C509E5B}"/>
              </a:ext>
            </a:extLst>
          </p:cNvPr>
          <p:cNvCxnSpPr>
            <a:cxnSpLocks/>
          </p:cNvCxnSpPr>
          <p:nvPr/>
        </p:nvCxnSpPr>
        <p:spPr>
          <a:xfrm flipV="1">
            <a:off x="8089712" y="1636137"/>
            <a:ext cx="0" cy="195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1B27E85-E7CE-D77B-AEBD-D02BD37C0917}"/>
              </a:ext>
            </a:extLst>
          </p:cNvPr>
          <p:cNvCxnSpPr>
            <a:cxnSpLocks/>
          </p:cNvCxnSpPr>
          <p:nvPr/>
        </p:nvCxnSpPr>
        <p:spPr>
          <a:xfrm flipH="1" flipV="1">
            <a:off x="5269616" y="1637881"/>
            <a:ext cx="1" cy="2160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828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6F120-214B-EB95-A6BD-4DF4002D8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6" y="145868"/>
            <a:ext cx="9603275" cy="1130671"/>
          </a:xfrm>
        </p:spPr>
        <p:txBody>
          <a:bodyPr>
            <a:normAutofit/>
          </a:bodyPr>
          <a:lstStyle/>
          <a:p>
            <a:pPr algn="ctr"/>
            <a:r>
              <a:rPr lang="en-US" cap="none" dirty="0">
                <a:solidFill>
                  <a:srgbClr val="00B050"/>
                </a:solidFill>
                <a:latin typeface="Bahnschrift SemiLight SemiConde" panose="020B0502040204020203" pitchFamily="34" charset="0"/>
                <a:cs typeface="Aldhabi" panose="020B0604020202020204" pitchFamily="2" charset="-78"/>
              </a:rPr>
              <a:t>WOODEND LIFESTYLE CARERS GROUP INC </a:t>
            </a:r>
            <a:br>
              <a:rPr lang="en-US" cap="none" dirty="0">
                <a:solidFill>
                  <a:srgbClr val="00B050"/>
                </a:solidFill>
                <a:latin typeface="Bahnschrift SemiLight SemiConde" panose="020B0502040204020203" pitchFamily="34" charset="0"/>
                <a:cs typeface="Aldhabi" panose="020B0604020202020204" pitchFamily="2" charset="-78"/>
              </a:rPr>
            </a:br>
            <a:r>
              <a:rPr lang="en-US" cap="none" dirty="0">
                <a:solidFill>
                  <a:srgbClr val="00B050"/>
                </a:solidFill>
                <a:latin typeface="Bahnschrift SemiLight SemiConde" panose="020B0502040204020203" pitchFamily="34" charset="0"/>
                <a:cs typeface="Aldhabi" panose="020B0604020202020204" pitchFamily="2" charset="-78"/>
              </a:rPr>
              <a:t>ORGANISATIONAL CHART</a:t>
            </a:r>
            <a:endParaRPr lang="en-AU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50A9F71-7F55-2D88-7E8D-A8FE814E5779}"/>
              </a:ext>
            </a:extLst>
          </p:cNvPr>
          <p:cNvCxnSpPr>
            <a:cxnSpLocks/>
          </p:cNvCxnSpPr>
          <p:nvPr/>
        </p:nvCxnSpPr>
        <p:spPr>
          <a:xfrm flipH="1" flipV="1">
            <a:off x="1555097" y="1851415"/>
            <a:ext cx="1" cy="346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76721DB9-CE38-6616-F22E-7414FC7093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6209" y="94838"/>
            <a:ext cx="1317059" cy="155601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75FB82B-D3D7-D0DA-DE05-6CFD7FC6CCDE}"/>
              </a:ext>
            </a:extLst>
          </p:cNvPr>
          <p:cNvCxnSpPr>
            <a:cxnSpLocks/>
          </p:cNvCxnSpPr>
          <p:nvPr/>
        </p:nvCxnSpPr>
        <p:spPr>
          <a:xfrm flipH="1" flipV="1">
            <a:off x="5087058" y="1874623"/>
            <a:ext cx="1" cy="338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0524E3E-5942-ACBA-5E0B-168D58030536}"/>
              </a:ext>
            </a:extLst>
          </p:cNvPr>
          <p:cNvCxnSpPr>
            <a:cxnSpLocks/>
          </p:cNvCxnSpPr>
          <p:nvPr/>
        </p:nvCxnSpPr>
        <p:spPr>
          <a:xfrm flipH="1" flipV="1">
            <a:off x="3321241" y="1858749"/>
            <a:ext cx="1" cy="346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2AD26630-163D-C3DC-95C5-DECF036A4DDC}"/>
              </a:ext>
            </a:extLst>
          </p:cNvPr>
          <p:cNvSpPr/>
          <p:nvPr/>
        </p:nvSpPr>
        <p:spPr>
          <a:xfrm>
            <a:off x="4150557" y="1224939"/>
            <a:ext cx="1672619" cy="423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President </a:t>
            </a:r>
          </a:p>
          <a:p>
            <a:pPr algn="ctr"/>
            <a:r>
              <a:rPr lang="en-US" sz="9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Lloyd Neil </a:t>
            </a:r>
            <a:r>
              <a:rPr lang="en-US" sz="900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Pomroy</a:t>
            </a: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81D6055-F959-CE89-42C8-C03DEEFC98ED}"/>
              </a:ext>
            </a:extLst>
          </p:cNvPr>
          <p:cNvCxnSpPr>
            <a:cxnSpLocks/>
          </p:cNvCxnSpPr>
          <p:nvPr/>
        </p:nvCxnSpPr>
        <p:spPr>
          <a:xfrm flipV="1">
            <a:off x="4916544" y="1641915"/>
            <a:ext cx="0" cy="193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DBCFB8D-D8DB-D594-BB70-E6697EEAE215}"/>
              </a:ext>
            </a:extLst>
          </p:cNvPr>
          <p:cNvCxnSpPr>
            <a:cxnSpLocks/>
          </p:cNvCxnSpPr>
          <p:nvPr/>
        </p:nvCxnSpPr>
        <p:spPr>
          <a:xfrm flipH="1" flipV="1">
            <a:off x="6870383" y="1870672"/>
            <a:ext cx="1" cy="338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AF434D6-86A6-E305-8B60-EDD49FBDBEFF}"/>
              </a:ext>
            </a:extLst>
          </p:cNvPr>
          <p:cNvCxnSpPr>
            <a:cxnSpLocks/>
          </p:cNvCxnSpPr>
          <p:nvPr/>
        </p:nvCxnSpPr>
        <p:spPr>
          <a:xfrm flipV="1">
            <a:off x="8697524" y="1858749"/>
            <a:ext cx="0" cy="3504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9EF4FBB-5AE2-F891-B528-EB0B1560FF00}"/>
              </a:ext>
            </a:extLst>
          </p:cNvPr>
          <p:cNvSpPr txBox="1"/>
          <p:nvPr/>
        </p:nvSpPr>
        <p:spPr>
          <a:xfrm>
            <a:off x="863408" y="2205930"/>
            <a:ext cx="1403138" cy="461665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Vice President 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Francesca Thorne</a:t>
            </a:r>
            <a:endParaRPr lang="en-A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82D102-E87E-5F51-2B00-7F4355E35EC7}"/>
              </a:ext>
            </a:extLst>
          </p:cNvPr>
          <p:cNvSpPr txBox="1"/>
          <p:nvPr/>
        </p:nvSpPr>
        <p:spPr>
          <a:xfrm>
            <a:off x="2591379" y="2221319"/>
            <a:ext cx="1403138" cy="446276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Treasurer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Gary McSwain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804732-8519-9699-6F9A-4F4C7EFDC868}"/>
              </a:ext>
            </a:extLst>
          </p:cNvPr>
          <p:cNvSpPr txBox="1"/>
          <p:nvPr/>
        </p:nvSpPr>
        <p:spPr>
          <a:xfrm>
            <a:off x="4404444" y="2231560"/>
            <a:ext cx="1306899" cy="446276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Secretary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Cherry Servis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863619F-045C-EBF9-116A-AC6D6FC44429}"/>
              </a:ext>
            </a:extLst>
          </p:cNvPr>
          <p:cNvSpPr txBox="1"/>
          <p:nvPr/>
        </p:nvSpPr>
        <p:spPr>
          <a:xfrm>
            <a:off x="6149761" y="2217218"/>
            <a:ext cx="1406230" cy="461665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Member 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Anthony Mirabelli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3A5FB1F-650B-15B7-A698-7267C86EDC5B}"/>
              </a:ext>
            </a:extLst>
          </p:cNvPr>
          <p:cNvSpPr txBox="1"/>
          <p:nvPr/>
        </p:nvSpPr>
        <p:spPr>
          <a:xfrm>
            <a:off x="7994409" y="2216574"/>
            <a:ext cx="1406230" cy="461665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Member 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Linda McLeod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3555DB-EE54-EA8A-5B3D-BC746729FE3E}"/>
              </a:ext>
            </a:extLst>
          </p:cNvPr>
          <p:cNvSpPr/>
          <p:nvPr/>
        </p:nvSpPr>
        <p:spPr>
          <a:xfrm>
            <a:off x="7647396" y="1219176"/>
            <a:ext cx="1672619" cy="423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Patron </a:t>
            </a:r>
          </a:p>
          <a:p>
            <a:pPr algn="ctr"/>
            <a:r>
              <a:rPr lang="en-US" sz="9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Athol Guy AO</a:t>
            </a:r>
          </a:p>
          <a:p>
            <a:pPr algn="ctr"/>
            <a:endParaRPr lang="en-AU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B7364F9-971C-92C7-4174-4257C54D1630}"/>
              </a:ext>
            </a:extLst>
          </p:cNvPr>
          <p:cNvCxnSpPr>
            <a:cxnSpLocks/>
          </p:cNvCxnSpPr>
          <p:nvPr/>
        </p:nvCxnSpPr>
        <p:spPr>
          <a:xfrm flipV="1">
            <a:off x="8554528" y="1629832"/>
            <a:ext cx="0" cy="193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C694D88-DEAB-F830-A8D5-82E9CF9B3AB4}"/>
              </a:ext>
            </a:extLst>
          </p:cNvPr>
          <p:cNvSpPr txBox="1"/>
          <p:nvPr/>
        </p:nvSpPr>
        <p:spPr>
          <a:xfrm>
            <a:off x="1307590" y="4673844"/>
            <a:ext cx="3134482" cy="307777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www.wlcg.org.au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11FCB54-07E1-6014-F2D4-496DA80CEDB7}"/>
              </a:ext>
            </a:extLst>
          </p:cNvPr>
          <p:cNvSpPr txBox="1"/>
          <p:nvPr/>
        </p:nvSpPr>
        <p:spPr>
          <a:xfrm>
            <a:off x="7920371" y="4673843"/>
            <a:ext cx="3134482" cy="307777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www.wlcg.org.au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Picture 34" descr="A logo for a charity&#10;&#10;Description automatically generated">
            <a:extLst>
              <a:ext uri="{FF2B5EF4-FFF2-40B4-BE49-F238E27FC236}">
                <a16:creationId xmlns:a16="http://schemas.microsoft.com/office/drawing/2014/main" id="{125E6FE4-03AF-EB0B-6652-0EA64CA88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585" y="3632857"/>
            <a:ext cx="1587272" cy="1587272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F2582230-4377-8AF6-B577-2EA75CBD010B}"/>
              </a:ext>
            </a:extLst>
          </p:cNvPr>
          <p:cNvSpPr txBox="1"/>
          <p:nvPr/>
        </p:nvSpPr>
        <p:spPr>
          <a:xfrm>
            <a:off x="9965568" y="2231560"/>
            <a:ext cx="1406230" cy="446276"/>
          </a:xfrm>
          <a:prstGeom prst="rect">
            <a:avLst/>
          </a:prstGeom>
          <a:solidFill>
            <a:srgbClr val="CCFF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TBA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644DB8F-8838-DAEF-08E0-76702362B4E2}"/>
              </a:ext>
            </a:extLst>
          </p:cNvPr>
          <p:cNvCxnSpPr>
            <a:cxnSpLocks/>
          </p:cNvCxnSpPr>
          <p:nvPr/>
        </p:nvCxnSpPr>
        <p:spPr>
          <a:xfrm flipV="1">
            <a:off x="10691729" y="1870672"/>
            <a:ext cx="0" cy="350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4704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25A001E56D0940884C36BD7F978E3C" ma:contentTypeVersion="4" ma:contentTypeDescription="Create a new document." ma:contentTypeScope="" ma:versionID="048cd793ede93a0c0e1fb42d3a4f7c7d">
  <xsd:schema xmlns:xsd="http://www.w3.org/2001/XMLSchema" xmlns:xs="http://www.w3.org/2001/XMLSchema" xmlns:p="http://schemas.microsoft.com/office/2006/metadata/properties" xmlns:ns3="f707bf88-f8f7-48d5-bc03-2a7346fd22b2" targetNamespace="http://schemas.microsoft.com/office/2006/metadata/properties" ma:root="true" ma:fieldsID="73aa6e91b9516ea9ebe5cc232bcf7e0a" ns3:_="">
    <xsd:import namespace="f707bf88-f8f7-48d5-bc03-2a7346fd22b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07bf88-f8f7-48d5-bc03-2a7346fd22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E04389-E75B-4933-93EE-BA190CA481AC}">
  <ds:schemaRefs>
    <ds:schemaRef ds:uri="f707bf88-f8f7-48d5-bc03-2a7346fd22b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27B42D6-E090-4E41-AD06-13757CFC09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4A708B-9424-4DAA-9C7A-5B8623C045BF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f707bf88-f8f7-48d5-bc03-2a7346fd22b2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5329</TotalTime>
  <Words>106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Bahnschrift SemiLight SemiConde</vt:lpstr>
      <vt:lpstr>Gill Sans MT</vt:lpstr>
      <vt:lpstr>Gallery</vt:lpstr>
      <vt:lpstr>WOODEND LIFESTYLE CARERS GROUP INC  Macgregor’s Farm Steering Committee</vt:lpstr>
      <vt:lpstr>WOODEND LIFESTYLE CARERS GROUP INC  ORGANISATIONAL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Woodend Lifestyle Carer’s Group Organsational Chart</dc:title>
  <dc:creator>Page, Tizi</dc:creator>
  <cp:lastModifiedBy>Fran Thorne</cp:lastModifiedBy>
  <cp:revision>29</cp:revision>
  <cp:lastPrinted>2023-05-03T04:59:43Z</cp:lastPrinted>
  <dcterms:created xsi:type="dcterms:W3CDTF">2020-02-03T03:39:19Z</dcterms:created>
  <dcterms:modified xsi:type="dcterms:W3CDTF">2024-06-28T07:44:16Z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0x0101001825A001E56D0940884C36BD7F978E3C</vt:lpwstr>
  </property>
</Properties>
</file>